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Google Sans" panose="020B0604020202020204" charset="0"/>
      <p:regular r:id="rId18"/>
      <p:bold r:id="rId19"/>
      <p:italic r:id="rId20"/>
      <p:boldItalic r:id="rId21"/>
    </p:embeddedFont>
    <p:embeddedFont>
      <p:font typeface="Google Sans Medium" panose="020B0604020202020204" charset="0"/>
      <p:regular r:id="rId22"/>
      <p:bold r:id="rId23"/>
      <p:italic r:id="rId24"/>
      <p:boldItalic r:id="rId25"/>
    </p:embeddedFont>
    <p:embeddedFont>
      <p:font typeface="Google Sans Mono" panose="020B0604020202020204" charset="0"/>
      <p:regular r:id="rId26"/>
      <p:bold r:id="rId27"/>
      <p:italic r:id="rId28"/>
      <p:boldItalic r:id="rId29"/>
    </p:embeddedFont>
    <p:embeddedFont>
      <p:font typeface="Roboto Mono Light" panose="00000009000000000000" pitchFamily="49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6082686464_2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6082686464_2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>
          <a:extLst>
            <a:ext uri="{FF2B5EF4-FFF2-40B4-BE49-F238E27FC236}">
              <a16:creationId xmlns:a16="http://schemas.microsoft.com/office/drawing/2014/main" id="{71169C85-BA08-96E7-C0B8-A6ACAC841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82686464_0_145:notes">
            <a:extLst>
              <a:ext uri="{FF2B5EF4-FFF2-40B4-BE49-F238E27FC236}">
                <a16:creationId xmlns:a16="http://schemas.microsoft.com/office/drawing/2014/main" id="{EA709E99-8553-4479-B159-97ADA78998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82686464_0_145:notes">
            <a:extLst>
              <a:ext uri="{FF2B5EF4-FFF2-40B4-BE49-F238E27FC236}">
                <a16:creationId xmlns:a16="http://schemas.microsoft.com/office/drawing/2014/main" id="{FDC1252D-C049-804C-E898-C700C64785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4521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>
          <a:extLst>
            <a:ext uri="{FF2B5EF4-FFF2-40B4-BE49-F238E27FC236}">
              <a16:creationId xmlns:a16="http://schemas.microsoft.com/office/drawing/2014/main" id="{96699308-30D3-F4BD-8924-C1704E8CD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82686464_0_145:notes">
            <a:extLst>
              <a:ext uri="{FF2B5EF4-FFF2-40B4-BE49-F238E27FC236}">
                <a16:creationId xmlns:a16="http://schemas.microsoft.com/office/drawing/2014/main" id="{FCD8ADA9-8907-4F60-C805-3AD1858A73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82686464_0_145:notes">
            <a:extLst>
              <a:ext uri="{FF2B5EF4-FFF2-40B4-BE49-F238E27FC236}">
                <a16:creationId xmlns:a16="http://schemas.microsoft.com/office/drawing/2014/main" id="{4127E0C9-953B-7F90-4A98-E177A8B297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5711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>
          <a:extLst>
            <a:ext uri="{FF2B5EF4-FFF2-40B4-BE49-F238E27FC236}">
              <a16:creationId xmlns:a16="http://schemas.microsoft.com/office/drawing/2014/main" id="{1E61AE75-FF72-3FBB-0C93-A93941208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82686464_0_145:notes">
            <a:extLst>
              <a:ext uri="{FF2B5EF4-FFF2-40B4-BE49-F238E27FC236}">
                <a16:creationId xmlns:a16="http://schemas.microsoft.com/office/drawing/2014/main" id="{F9C8100C-A7B1-4040-A84D-BD971D865F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82686464_0_145:notes">
            <a:extLst>
              <a:ext uri="{FF2B5EF4-FFF2-40B4-BE49-F238E27FC236}">
                <a16:creationId xmlns:a16="http://schemas.microsoft.com/office/drawing/2014/main" id="{8D4D857F-CD50-9CA9-3A7A-9C1AC82490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51487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>
          <a:extLst>
            <a:ext uri="{FF2B5EF4-FFF2-40B4-BE49-F238E27FC236}">
              <a16:creationId xmlns:a16="http://schemas.microsoft.com/office/drawing/2014/main" id="{BC55289C-D1B9-288E-CFBE-0A9997620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82686464_0_145:notes">
            <a:extLst>
              <a:ext uri="{FF2B5EF4-FFF2-40B4-BE49-F238E27FC236}">
                <a16:creationId xmlns:a16="http://schemas.microsoft.com/office/drawing/2014/main" id="{EBED9086-3684-3781-58C6-FCEF4527B7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82686464_0_145:notes">
            <a:extLst>
              <a:ext uri="{FF2B5EF4-FFF2-40B4-BE49-F238E27FC236}">
                <a16:creationId xmlns:a16="http://schemas.microsoft.com/office/drawing/2014/main" id="{DC4F1E4F-FA29-FBB2-EDAC-077F2548E8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7498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>
          <a:extLst>
            <a:ext uri="{FF2B5EF4-FFF2-40B4-BE49-F238E27FC236}">
              <a16:creationId xmlns:a16="http://schemas.microsoft.com/office/drawing/2014/main" id="{95465693-B9AD-932D-6242-16D8913CA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82686464_0_145:notes">
            <a:extLst>
              <a:ext uri="{FF2B5EF4-FFF2-40B4-BE49-F238E27FC236}">
                <a16:creationId xmlns:a16="http://schemas.microsoft.com/office/drawing/2014/main" id="{F81F0B77-20CA-2966-D219-4B3639EE55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82686464_0_145:notes">
            <a:extLst>
              <a:ext uri="{FF2B5EF4-FFF2-40B4-BE49-F238E27FC236}">
                <a16:creationId xmlns:a16="http://schemas.microsoft.com/office/drawing/2014/main" id="{10C9ED1D-B735-3E20-824D-92B4ADA63D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44642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>
          <a:extLst>
            <a:ext uri="{FF2B5EF4-FFF2-40B4-BE49-F238E27FC236}">
              <a16:creationId xmlns:a16="http://schemas.microsoft.com/office/drawing/2014/main" id="{030738E2-F868-09AB-FDB4-673E533F0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82686464_0_145:notes">
            <a:extLst>
              <a:ext uri="{FF2B5EF4-FFF2-40B4-BE49-F238E27FC236}">
                <a16:creationId xmlns:a16="http://schemas.microsoft.com/office/drawing/2014/main" id="{B75676F8-3B6A-1E5F-8E41-9CBAE23BB9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82686464_0_145:notes">
            <a:extLst>
              <a:ext uri="{FF2B5EF4-FFF2-40B4-BE49-F238E27FC236}">
                <a16:creationId xmlns:a16="http://schemas.microsoft.com/office/drawing/2014/main" id="{01001FB6-956D-7411-8A41-D39C26B6FA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124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82686464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82686464_2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82686464_2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82686464_2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82686464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82686464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082686464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082686464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82686464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82686464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>
          <a:extLst>
            <a:ext uri="{FF2B5EF4-FFF2-40B4-BE49-F238E27FC236}">
              <a16:creationId xmlns:a16="http://schemas.microsoft.com/office/drawing/2014/main" id="{8D05D87F-EC99-8320-3590-2B678382C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82686464_0_145:notes">
            <a:extLst>
              <a:ext uri="{FF2B5EF4-FFF2-40B4-BE49-F238E27FC236}">
                <a16:creationId xmlns:a16="http://schemas.microsoft.com/office/drawing/2014/main" id="{82C1D9D8-EF77-EFBD-ABA6-062673EBDF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82686464_0_145:notes">
            <a:extLst>
              <a:ext uri="{FF2B5EF4-FFF2-40B4-BE49-F238E27FC236}">
                <a16:creationId xmlns:a16="http://schemas.microsoft.com/office/drawing/2014/main" id="{A6E60E8A-A63C-F26C-C7E8-D5E55A2FB3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7011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>
          <a:extLst>
            <a:ext uri="{FF2B5EF4-FFF2-40B4-BE49-F238E27FC236}">
              <a16:creationId xmlns:a16="http://schemas.microsoft.com/office/drawing/2014/main" id="{4B8A65D5-43C2-4B2B-30CF-ECE3EC1FD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82686464_0_145:notes">
            <a:extLst>
              <a:ext uri="{FF2B5EF4-FFF2-40B4-BE49-F238E27FC236}">
                <a16:creationId xmlns:a16="http://schemas.microsoft.com/office/drawing/2014/main" id="{90BA47C6-E50D-76F6-D25A-7C29EC4658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82686464_0_145:notes">
            <a:extLst>
              <a:ext uri="{FF2B5EF4-FFF2-40B4-BE49-F238E27FC236}">
                <a16:creationId xmlns:a16="http://schemas.microsoft.com/office/drawing/2014/main" id="{5468D1B2-5BFC-8326-AF6C-942F48C9F3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33868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>
          <a:extLst>
            <a:ext uri="{FF2B5EF4-FFF2-40B4-BE49-F238E27FC236}">
              <a16:creationId xmlns:a16="http://schemas.microsoft.com/office/drawing/2014/main" id="{29CCFEA3-77BC-7F62-691F-F170C6A3C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82686464_0_145:notes">
            <a:extLst>
              <a:ext uri="{FF2B5EF4-FFF2-40B4-BE49-F238E27FC236}">
                <a16:creationId xmlns:a16="http://schemas.microsoft.com/office/drawing/2014/main" id="{77743FE9-1B4A-3AAE-25FC-FBECF0CCFB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82686464_0_145:notes">
            <a:extLst>
              <a:ext uri="{FF2B5EF4-FFF2-40B4-BE49-F238E27FC236}">
                <a16:creationId xmlns:a16="http://schemas.microsoft.com/office/drawing/2014/main" id="{FDADC023-2A1A-3B0C-D46B-BB40CD8625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7699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Blu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645320" y="1556475"/>
            <a:ext cx="7934100" cy="19803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04790" y="3374068"/>
            <a:ext cx="45726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Google Sans"/>
              <a:buNone/>
              <a:defRPr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62">
          <p15:clr>
            <a:srgbClr val="E46962"/>
          </p15:clr>
        </p15:guide>
        <p15:guide id="2" pos="2485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CUSTOM_16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code - dark bg">
  <p:cSld name="CUSTOM_15_1">
    <p:bg>
      <p:bgPr>
        <a:solidFill>
          <a:srgbClr val="202124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subTitle" idx="1"/>
          </p:nvPr>
        </p:nvSpPr>
        <p:spPr>
          <a:xfrm>
            <a:off x="507488" y="1988213"/>
            <a:ext cx="7887000" cy="126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code - snippet left">
  <p:cSld name="CUSTOM_16_1">
    <p:bg>
      <p:bgPr>
        <a:solidFill>
          <a:srgbClr val="202124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subTitle" idx="1"/>
          </p:nvPr>
        </p:nvSpPr>
        <p:spPr>
          <a:xfrm>
            <a:off x="507488" y="1988213"/>
            <a:ext cx="4567800" cy="126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Quote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4312800" cy="41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28" name="Google Shape;2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Number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title" hasCustomPrompt="1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700"/>
              <a:buNone/>
              <a:defRPr sz="87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7"/>
          <p:cNvSpPr txBox="1">
            <a:spLocks noGrp="1"/>
          </p:cNvSpPr>
          <p:nvPr>
            <p:ph type="title" idx="2"/>
          </p:nvPr>
        </p:nvSpPr>
        <p:spPr>
          <a:xfrm>
            <a:off x="311700" y="1257225"/>
            <a:ext cx="39942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 idx="3"/>
          </p:nvPr>
        </p:nvSpPr>
        <p:spPr>
          <a:xfrm>
            <a:off x="311700" y="3302475"/>
            <a:ext cx="41211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pic>
        <p:nvPicPr>
          <p:cNvPr id="34" name="Google Shape;3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 hasCustomPrompt="1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None/>
              <a:defRPr sz="9000">
                <a:solidFill>
                  <a:srgbClr val="20212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title" idx="2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 idx="3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2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title"/>
          </p:nvPr>
        </p:nvSpPr>
        <p:spPr>
          <a:xfrm>
            <a:off x="683050" y="1180988"/>
            <a:ext cx="6364200" cy="15360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77"/>
              <a:t>Code The Cloud: </a:t>
            </a:r>
            <a:endParaRPr sz="4577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77"/>
              <a:t>CCD Edition Hackathon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1038977" y="617574"/>
            <a:ext cx="21891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Cloud</a:t>
            </a:r>
            <a:r>
              <a:rPr lang="en" sz="900">
                <a:solidFill>
                  <a:srgbClr val="1E1E1E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मुंबई</a:t>
            </a:r>
            <a:endParaRPr sz="900"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59" name="Google Shape;59;p15" title="GDGoC Log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2075" y="350825"/>
            <a:ext cx="2448326" cy="4973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530900" y="2962400"/>
            <a:ext cx="5104200" cy="15360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77" b="0" dirty="0">
                <a:latin typeface="Google Sans Medium"/>
                <a:ea typeface="Google Sans Medium"/>
                <a:cs typeface="Google Sans Medium"/>
                <a:sym typeface="Google Sans Medium"/>
              </a:rPr>
              <a:t>Team name: Ajit  kumar singh  and  Pramod  kumar singh</a:t>
            </a:r>
            <a:endParaRPr sz="3277" b="0" dirty="0"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r>
              <a:rPr lang="en" sz="3277" b="0" dirty="0">
                <a:latin typeface="Google Sans Medium"/>
                <a:ea typeface="Google Sans Medium"/>
                <a:cs typeface="Google Sans Medium"/>
                <a:sym typeface="Google Sans Medium"/>
              </a:rPr>
              <a:t>Title :</a:t>
            </a:r>
            <a:r>
              <a:rPr lang="en-IN" sz="4000" dirty="0" err="1"/>
              <a:t>CloudPay</a:t>
            </a:r>
            <a:r>
              <a:rPr lang="en-IN" sz="4000" dirty="0"/>
              <a:t> 360</a:t>
            </a:r>
            <a:br>
              <a:rPr lang="en-IN" sz="4000" dirty="0"/>
            </a:br>
            <a:br>
              <a:rPr lang="hi-IN" sz="4000" dirty="0"/>
            </a:br>
            <a:endParaRPr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>
          <a:extLst>
            <a:ext uri="{FF2B5EF4-FFF2-40B4-BE49-F238E27FC236}">
              <a16:creationId xmlns:a16="http://schemas.microsoft.com/office/drawing/2014/main" id="{2E0CD8DC-A000-8135-6BA4-08AC7E48C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>
            <a:extLst>
              <a:ext uri="{FF2B5EF4-FFF2-40B4-BE49-F238E27FC236}">
                <a16:creationId xmlns:a16="http://schemas.microsoft.com/office/drawing/2014/main" id="{F4B6EA5F-44F3-9CD1-61CD-64C92ECE04B4}"/>
              </a:ext>
            </a:extLst>
          </p:cNvPr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A4C2F4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 nine  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90" name="Google Shape;90;p20">
            <a:extLst>
              <a:ext uri="{FF2B5EF4-FFF2-40B4-BE49-F238E27FC236}">
                <a16:creationId xmlns:a16="http://schemas.microsoft.com/office/drawing/2014/main" id="{46A780DC-A140-4826-123A-0BCA1E7492B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75" y="3136850"/>
            <a:ext cx="1617901" cy="147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FB340C-6399-E5C0-C453-56A5742E51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1300544"/>
            <a:ext cx="6025243" cy="320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448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>
          <a:extLst>
            <a:ext uri="{FF2B5EF4-FFF2-40B4-BE49-F238E27FC236}">
              <a16:creationId xmlns:a16="http://schemas.microsoft.com/office/drawing/2014/main" id="{F6FC1E07-071F-5A7E-9B19-C493786C5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>
            <a:extLst>
              <a:ext uri="{FF2B5EF4-FFF2-40B4-BE49-F238E27FC236}">
                <a16:creationId xmlns:a16="http://schemas.microsoft.com/office/drawing/2014/main" id="{77BE7B7F-A0BE-9595-520E-3DB331284EF1}"/>
              </a:ext>
            </a:extLst>
          </p:cNvPr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A4C2F4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 Ten  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90" name="Google Shape;90;p20">
            <a:extLst>
              <a:ext uri="{FF2B5EF4-FFF2-40B4-BE49-F238E27FC236}">
                <a16:creationId xmlns:a16="http://schemas.microsoft.com/office/drawing/2014/main" id="{5E1F1AA2-5D84-A462-C571-6F509AD5D8A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75" y="3136850"/>
            <a:ext cx="1617901" cy="147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81418F-5309-3E04-1D94-5A14E45E53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043" y="1436692"/>
            <a:ext cx="6623532" cy="340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194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>
          <a:extLst>
            <a:ext uri="{FF2B5EF4-FFF2-40B4-BE49-F238E27FC236}">
              <a16:creationId xmlns:a16="http://schemas.microsoft.com/office/drawing/2014/main" id="{71A16305-CE8A-D146-C643-2440C4FF5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>
            <a:extLst>
              <a:ext uri="{FF2B5EF4-FFF2-40B4-BE49-F238E27FC236}">
                <a16:creationId xmlns:a16="http://schemas.microsoft.com/office/drawing/2014/main" id="{7A24DCC4-A84C-C5EB-1C95-C29FD4F54783}"/>
              </a:ext>
            </a:extLst>
          </p:cNvPr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A4C2F4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 eleven 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90" name="Google Shape;90;p20">
            <a:extLst>
              <a:ext uri="{FF2B5EF4-FFF2-40B4-BE49-F238E27FC236}">
                <a16:creationId xmlns:a16="http://schemas.microsoft.com/office/drawing/2014/main" id="{D98401A4-76E1-D68F-D204-52AB9CB0406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75" y="3136850"/>
            <a:ext cx="1617901" cy="147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977D8EA-7BCE-2A3F-BEC4-EC99863A40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093" y="1244682"/>
            <a:ext cx="6875298" cy="341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57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>
          <a:extLst>
            <a:ext uri="{FF2B5EF4-FFF2-40B4-BE49-F238E27FC236}">
              <a16:creationId xmlns:a16="http://schemas.microsoft.com/office/drawing/2014/main" id="{B4A826D1-8BB4-1506-9680-59BCED483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>
            <a:extLst>
              <a:ext uri="{FF2B5EF4-FFF2-40B4-BE49-F238E27FC236}">
                <a16:creationId xmlns:a16="http://schemas.microsoft.com/office/drawing/2014/main" id="{45912D6A-E5B6-AD1B-9407-CC7ED885C617}"/>
              </a:ext>
            </a:extLst>
          </p:cNvPr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A4C2F4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 </a:t>
            </a:r>
            <a:r>
              <a:rPr lang="en-IN" sz="1600" dirty="0"/>
              <a:t>twelve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90" name="Google Shape;90;p20">
            <a:extLst>
              <a:ext uri="{FF2B5EF4-FFF2-40B4-BE49-F238E27FC236}">
                <a16:creationId xmlns:a16="http://schemas.microsoft.com/office/drawing/2014/main" id="{DB05D940-D0F0-6336-E5AE-FF0FB439790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75" y="3136850"/>
            <a:ext cx="1617901" cy="147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E7E8EE5-B161-173D-F6B2-D564EA9171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520419"/>
            <a:ext cx="6596743" cy="342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10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>
          <a:extLst>
            <a:ext uri="{FF2B5EF4-FFF2-40B4-BE49-F238E27FC236}">
              <a16:creationId xmlns:a16="http://schemas.microsoft.com/office/drawing/2014/main" id="{917896FA-4260-DA7A-1C80-F2164BA59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>
            <a:extLst>
              <a:ext uri="{FF2B5EF4-FFF2-40B4-BE49-F238E27FC236}">
                <a16:creationId xmlns:a16="http://schemas.microsoft.com/office/drawing/2014/main" id="{EC840E13-99B7-A742-73D6-DBC83BD46B9E}"/>
              </a:ext>
            </a:extLst>
          </p:cNvPr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A4C2F4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</a:t>
            </a: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</a:t>
            </a:r>
            <a:r>
              <a:rPr lang="en-IN" sz="1600" dirty="0"/>
              <a:t>hirteen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90" name="Google Shape;90;p20">
            <a:extLst>
              <a:ext uri="{FF2B5EF4-FFF2-40B4-BE49-F238E27FC236}">
                <a16:creationId xmlns:a16="http://schemas.microsoft.com/office/drawing/2014/main" id="{28C72657-A97B-2A86-5697-3491880E104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75" y="3136850"/>
            <a:ext cx="1617901" cy="147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BB4E9D-0802-E562-F1C9-5CFB9FD06C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520419"/>
            <a:ext cx="6596743" cy="342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199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>
          <a:extLst>
            <a:ext uri="{FF2B5EF4-FFF2-40B4-BE49-F238E27FC236}">
              <a16:creationId xmlns:a16="http://schemas.microsoft.com/office/drawing/2014/main" id="{3BE3E9B1-360C-9716-EF71-AF37A846B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>
            <a:extLst>
              <a:ext uri="{FF2B5EF4-FFF2-40B4-BE49-F238E27FC236}">
                <a16:creationId xmlns:a16="http://schemas.microsoft.com/office/drawing/2014/main" id="{BCD9B998-6C93-1BD8-DF1B-8AF7DC908B3E}"/>
              </a:ext>
            </a:extLst>
          </p:cNvPr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A4C2F4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</a:t>
            </a: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</a:t>
            </a:r>
            <a:r>
              <a:rPr lang="en-IN" sz="1600" dirty="0"/>
              <a:t>hirteen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90" name="Google Shape;90;p20">
            <a:extLst>
              <a:ext uri="{FF2B5EF4-FFF2-40B4-BE49-F238E27FC236}">
                <a16:creationId xmlns:a16="http://schemas.microsoft.com/office/drawing/2014/main" id="{DA713FCF-069C-F373-574C-6F6D3DFB302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75" y="3136850"/>
            <a:ext cx="1617901" cy="147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75A109-B5EE-E240-7B3A-32C378D335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520419"/>
            <a:ext cx="6596743" cy="342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415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A4C2F4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One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66" name="Google Shape;6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75" y="3136850"/>
            <a:ext cx="1617901" cy="147134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2F8F7B-9BB5-D14C-AE72-4506659709BD}"/>
              </a:ext>
            </a:extLst>
          </p:cNvPr>
          <p:cNvSpPr txBox="1"/>
          <p:nvPr/>
        </p:nvSpPr>
        <p:spPr>
          <a:xfrm>
            <a:off x="114300" y="1232921"/>
            <a:ext cx="76581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000" b="1" dirty="0"/>
              <a:t>Slide 2: Agenda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dirty="0"/>
              <a:t>Title</a:t>
            </a:r>
            <a:r>
              <a:rPr lang="en-IN" sz="2000" dirty="0"/>
              <a:t>: Agenda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dirty="0"/>
              <a:t>Content</a:t>
            </a:r>
            <a:r>
              <a:rPr lang="en-IN" sz="2000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/>
              <a:t>Project Overview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/>
              <a:t>Architecture &amp; Impact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/>
              <a:t>Real-Time Transaction Metrics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/>
              <a:t>Transaction Overview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/>
              <a:t>Fraud Alerts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/>
              <a:t>Process Payment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/>
              <a:t>Platform Settings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/>
              <a:t>Current Status &amp; Roadmap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/>
              <a:t>Contact &amp; Team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F4CCCC"/>
          </a:solidFill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Two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72" name="Google Shape;7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5200" y="2855175"/>
            <a:ext cx="1762775" cy="16030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F50032-9294-D08B-26F9-3C023BC078D0}"/>
              </a:ext>
            </a:extLst>
          </p:cNvPr>
          <p:cNvSpPr txBox="1"/>
          <p:nvPr/>
        </p:nvSpPr>
        <p:spPr>
          <a:xfrm>
            <a:off x="906235" y="1240666"/>
            <a:ext cx="574765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1100" b="1" dirty="0"/>
              <a:t>Project Overview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Title</a:t>
            </a:r>
            <a:r>
              <a:rPr lang="en-IN" sz="1100" dirty="0"/>
              <a:t>: Project Overview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Content</a:t>
            </a:r>
            <a:r>
              <a:rPr lang="en-IN" sz="1100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100" b="1" dirty="0"/>
              <a:t>Problem Statement</a:t>
            </a:r>
            <a:r>
              <a:rPr lang="en-IN" sz="1100" dirty="0"/>
              <a:t>: Fragmented payment systems lead to integration complexity, scalability issues, and poor visibility, costing businesses time and revenue.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100" b="1" dirty="0"/>
              <a:t>Solution</a:t>
            </a:r>
            <a:r>
              <a:rPr lang="en-IN" sz="1100" dirty="0"/>
              <a:t>: </a:t>
            </a:r>
            <a:r>
              <a:rPr lang="en-IN" sz="1100" dirty="0" err="1"/>
              <a:t>CloudPay</a:t>
            </a:r>
            <a:r>
              <a:rPr lang="en-IN" sz="1100" dirty="0"/>
              <a:t> 360 offers a single, secure API to simplify payments and enable global scaling.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100" b="1" dirty="0"/>
              <a:t>Cloud-Native Features</a:t>
            </a:r>
            <a:r>
              <a:rPr lang="en-IN" sz="1100" dirty="0"/>
              <a:t>: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1100" dirty="0"/>
              <a:t>Real-time fraud detection and predictive analytics via AWS Lambda.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1100" dirty="0"/>
              <a:t>Scalable infrastructure with Docker and Terraform.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1100" dirty="0"/>
              <a:t>Multi-currency support for global reach.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100" b="1" dirty="0"/>
              <a:t>Tech Stack</a:t>
            </a:r>
            <a:r>
              <a:rPr lang="en-IN" sz="1100" dirty="0"/>
              <a:t>: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1100" b="1" dirty="0"/>
              <a:t>Backend</a:t>
            </a:r>
            <a:r>
              <a:rPr lang="en-IN" sz="1100" dirty="0"/>
              <a:t>: Java, Spring Boot, PostgreSQL, Redis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1100" b="1" dirty="0"/>
              <a:t>Frontend</a:t>
            </a:r>
            <a:r>
              <a:rPr lang="en-IN" sz="1100" dirty="0"/>
              <a:t>: React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1100" b="1" dirty="0"/>
              <a:t>Cloud</a:t>
            </a:r>
            <a:r>
              <a:rPr lang="en-IN" sz="1100" dirty="0"/>
              <a:t>: AWS (Lambda, API Gateway, DynamoDB), Terraform, Docker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sz="1100" b="1" dirty="0"/>
              <a:t>Messaging</a:t>
            </a:r>
            <a:r>
              <a:rPr lang="en-IN" sz="1100" dirty="0"/>
              <a:t>: Kafka</a:t>
            </a:r>
          </a:p>
          <a:p>
            <a:r>
              <a:rPr lang="en-IN" sz="1100" dirty="0"/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FFE7A5"/>
          </a:solidFill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Three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78" name="Google Shape;7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5775" y="3038050"/>
            <a:ext cx="1726575" cy="15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115B2C-A8CC-EDBD-DA58-686E2FC5A612}"/>
              </a:ext>
            </a:extLst>
          </p:cNvPr>
          <p:cNvSpPr txBox="1"/>
          <p:nvPr/>
        </p:nvSpPr>
        <p:spPr>
          <a:xfrm>
            <a:off x="163286" y="1125199"/>
            <a:ext cx="669471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Architecture &amp; Impact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Title</a:t>
            </a:r>
            <a:r>
              <a:rPr lang="en-IN" dirty="0"/>
              <a:t>: Architecture &amp; Impact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Content</a:t>
            </a:r>
            <a:r>
              <a:rPr lang="en-IN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High-Level Architecture</a:t>
            </a:r>
            <a:r>
              <a:rPr lang="en-IN" dirty="0"/>
              <a:t>: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Flow: User → API Gateway → Services (Auth, Payment Orchestrator, Fraud Detection) → DB/Kafka → Dashboard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Key Benefits</a:t>
            </a:r>
            <a:r>
              <a:rPr lang="en-IN" dirty="0"/>
              <a:t>: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Secure and PCI-DSS compliant.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Fast integration with a single API.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Real-time transaction visibility.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Target Users</a:t>
            </a:r>
            <a:r>
              <a:rPr lang="en-IN" dirty="0"/>
              <a:t>: E-commerce platforms (e.g., Shopify) needing multi-currency support.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CCF6C5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Four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84" name="Google Shape;8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6049" y="2942332"/>
            <a:ext cx="1831801" cy="166586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B162D6-3A21-85E9-9387-4CE9022F301C}"/>
              </a:ext>
            </a:extLst>
          </p:cNvPr>
          <p:cNvSpPr txBox="1"/>
          <p:nvPr/>
        </p:nvSpPr>
        <p:spPr>
          <a:xfrm>
            <a:off x="523225" y="1598378"/>
            <a:ext cx="6760029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Real-Time Transaction Metrics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Title</a:t>
            </a:r>
            <a:r>
              <a:rPr lang="en-IN" dirty="0"/>
              <a:t>: Real-Time Transaction Metrics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Content</a:t>
            </a:r>
            <a:r>
              <a:rPr lang="en-IN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Total Transactions</a:t>
            </a:r>
            <a:r>
              <a:rPr lang="en-IN" dirty="0"/>
              <a:t>: 9,010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Failed Transactions</a:t>
            </a:r>
            <a:r>
              <a:rPr lang="en-IN" dirty="0"/>
              <a:t>: 20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Fraud Suspected</a:t>
            </a:r>
            <a:r>
              <a:rPr lang="en-IN" dirty="0"/>
              <a:t>: 12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Breakdown</a:t>
            </a:r>
            <a:r>
              <a:rPr lang="en-IN" dirty="0"/>
              <a:t>: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Card Transactions: 4,520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UPI Transactions: 2,720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Wallet Transactions: 1,360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Other Transactions: 410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A4C2F4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Five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90" name="Google Shape;9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75" y="3136850"/>
            <a:ext cx="1617901" cy="147134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87914C-64C3-B4F8-58F4-E6F4CEC0C3E9}"/>
              </a:ext>
            </a:extLst>
          </p:cNvPr>
          <p:cNvSpPr txBox="1"/>
          <p:nvPr/>
        </p:nvSpPr>
        <p:spPr>
          <a:xfrm>
            <a:off x="351064" y="1232921"/>
            <a:ext cx="6506936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Transaction Overview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Title</a:t>
            </a:r>
            <a:r>
              <a:rPr lang="en-IN" dirty="0"/>
              <a:t>: Transaction Overview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Content</a:t>
            </a:r>
            <a:r>
              <a:rPr lang="en-IN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Recent Transactions</a:t>
            </a:r>
            <a:r>
              <a:rPr lang="en-IN" dirty="0"/>
              <a:t> (from Image 3):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TXN_001 | MERCH_123 | 100.00 USD | UPI | Primary | Matched | Successful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TXN_002 | MERCH_456 | 50.00 EUR | SWIFT | Fallback | Pending | Pending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TXN_003 | MERCH_789 | 75.00 INR | NEFT | Primary | Unmatched | Failed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Latest Update</a:t>
            </a:r>
            <a:r>
              <a:rPr lang="en-IN" dirty="0"/>
              <a:t>: New transaction detected: TXN_174960497942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>
          <a:extLst>
            <a:ext uri="{FF2B5EF4-FFF2-40B4-BE49-F238E27FC236}">
              <a16:creationId xmlns:a16="http://schemas.microsoft.com/office/drawing/2014/main" id="{9B641E34-2F52-0B37-8DF1-6E40C9C8F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>
            <a:extLst>
              <a:ext uri="{FF2B5EF4-FFF2-40B4-BE49-F238E27FC236}">
                <a16:creationId xmlns:a16="http://schemas.microsoft.com/office/drawing/2014/main" id="{C76E4690-F728-FD48-CD9E-58DA2A400F1A}"/>
              </a:ext>
            </a:extLst>
          </p:cNvPr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A4C2F4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six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90" name="Google Shape;90;p20">
            <a:extLst>
              <a:ext uri="{FF2B5EF4-FFF2-40B4-BE49-F238E27FC236}">
                <a16:creationId xmlns:a16="http://schemas.microsoft.com/office/drawing/2014/main" id="{18BB5737-4025-BE46-0E00-D8055EF8E7A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75" y="3136850"/>
            <a:ext cx="1617901" cy="147134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80E2A2-959B-1CE1-2FA9-5E5A8B6A3DD4}"/>
              </a:ext>
            </a:extLst>
          </p:cNvPr>
          <p:cNvSpPr txBox="1"/>
          <p:nvPr/>
        </p:nvSpPr>
        <p:spPr>
          <a:xfrm>
            <a:off x="367393" y="1556088"/>
            <a:ext cx="649060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Fraud Alerts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Title</a:t>
            </a:r>
            <a:r>
              <a:rPr lang="en-IN" dirty="0"/>
              <a:t>: Fraud Alerts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Content</a:t>
            </a:r>
            <a:r>
              <a:rPr lang="en-IN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High Risk Transaction: Unusual location (Risk Score: 85%)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Suspicious Activity: Multiple attempts (Risk Score: 90%)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Potential Fraud: Unverified merchant (Risk Score: 80%)</a:t>
            </a:r>
          </a:p>
        </p:txBody>
      </p:sp>
    </p:spTree>
    <p:extLst>
      <p:ext uri="{BB962C8B-B14F-4D97-AF65-F5344CB8AC3E}">
        <p14:creationId xmlns:p14="http://schemas.microsoft.com/office/powerpoint/2010/main" val="1777576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>
          <a:extLst>
            <a:ext uri="{FF2B5EF4-FFF2-40B4-BE49-F238E27FC236}">
              <a16:creationId xmlns:a16="http://schemas.microsoft.com/office/drawing/2014/main" id="{9385708E-480B-7763-A4C5-A9DF9EB7E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>
            <a:extLst>
              <a:ext uri="{FF2B5EF4-FFF2-40B4-BE49-F238E27FC236}">
                <a16:creationId xmlns:a16="http://schemas.microsoft.com/office/drawing/2014/main" id="{67A15A40-7C78-24A1-E8C2-033AC5A276C4}"/>
              </a:ext>
            </a:extLst>
          </p:cNvPr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A4C2F4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seven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90" name="Google Shape;90;p20">
            <a:extLst>
              <a:ext uri="{FF2B5EF4-FFF2-40B4-BE49-F238E27FC236}">
                <a16:creationId xmlns:a16="http://schemas.microsoft.com/office/drawing/2014/main" id="{59C5FDA4-51F9-ABBA-60CF-6B364BED34E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75" y="3136850"/>
            <a:ext cx="1617901" cy="147134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0992F3-6928-3527-B965-156B28497AF2}"/>
              </a:ext>
            </a:extLst>
          </p:cNvPr>
          <p:cNvSpPr txBox="1"/>
          <p:nvPr/>
        </p:nvSpPr>
        <p:spPr>
          <a:xfrm>
            <a:off x="416379" y="1556088"/>
            <a:ext cx="644162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Process Payment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Title</a:t>
            </a:r>
            <a:r>
              <a:rPr lang="en-US" dirty="0"/>
              <a:t>: Process Payment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Content</a:t>
            </a:r>
            <a:r>
              <a:rPr lang="en-US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Merchant ID</a:t>
            </a:r>
            <a:r>
              <a:rPr lang="en-US" dirty="0"/>
              <a:t>: e.g., MERCH_123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Amount</a:t>
            </a:r>
            <a:r>
              <a:rPr lang="en-US" dirty="0"/>
              <a:t>: Enter Amount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Currency</a:t>
            </a:r>
            <a:r>
              <a:rPr lang="en-US" dirty="0"/>
              <a:t>: USD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Payment Method</a:t>
            </a:r>
            <a:r>
              <a:rPr lang="en-US" dirty="0"/>
              <a:t>: UPI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Customer ID</a:t>
            </a:r>
            <a:r>
              <a:rPr lang="en-US" dirty="0"/>
              <a:t>: e.g., CUST_456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Invoice ID</a:t>
            </a:r>
            <a:r>
              <a:rPr lang="en-US" dirty="0"/>
              <a:t>: Optional</a:t>
            </a:r>
          </a:p>
        </p:txBody>
      </p:sp>
    </p:spTree>
    <p:extLst>
      <p:ext uri="{BB962C8B-B14F-4D97-AF65-F5344CB8AC3E}">
        <p14:creationId xmlns:p14="http://schemas.microsoft.com/office/powerpoint/2010/main" val="1002764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>
          <a:extLst>
            <a:ext uri="{FF2B5EF4-FFF2-40B4-BE49-F238E27FC236}">
              <a16:creationId xmlns:a16="http://schemas.microsoft.com/office/drawing/2014/main" id="{00413BC8-FCF2-B509-275E-3C1A9DE38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>
            <a:extLst>
              <a:ext uri="{FF2B5EF4-FFF2-40B4-BE49-F238E27FC236}">
                <a16:creationId xmlns:a16="http://schemas.microsoft.com/office/drawing/2014/main" id="{01ED8959-9014-A37F-1A7F-DD7B41CA3661}"/>
              </a:ext>
            </a:extLst>
          </p:cNvPr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A4C2F4"/>
          </a:solidFill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Chapter  eight 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90" name="Google Shape;90;p20">
            <a:extLst>
              <a:ext uri="{FF2B5EF4-FFF2-40B4-BE49-F238E27FC236}">
                <a16:creationId xmlns:a16="http://schemas.microsoft.com/office/drawing/2014/main" id="{940FA211-4E8B-999A-5599-E53EE8441E2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575" y="3136850"/>
            <a:ext cx="1617901" cy="14713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FF4329-4309-6E0C-12BA-C6B6E47D6D99}"/>
              </a:ext>
            </a:extLst>
          </p:cNvPr>
          <p:cNvSpPr txBox="1"/>
          <p:nvPr/>
        </p:nvSpPr>
        <p:spPr>
          <a:xfrm>
            <a:off x="391886" y="1448366"/>
            <a:ext cx="646611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Platform Settings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Title</a:t>
            </a:r>
            <a:r>
              <a:rPr lang="en-IN" dirty="0"/>
              <a:t>: Platform Settings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Content</a:t>
            </a:r>
            <a:r>
              <a:rPr lang="en-IN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Merchant Name</a:t>
            </a:r>
            <a:r>
              <a:rPr lang="en-IN" dirty="0"/>
              <a:t>: e.g., ABC Store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API Key</a:t>
            </a:r>
            <a:r>
              <a:rPr lang="en-IN" dirty="0"/>
              <a:t>: e.g., sk_123456789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Cloud Provider</a:t>
            </a:r>
            <a:r>
              <a:rPr lang="en-IN" dirty="0"/>
              <a:t>: AWS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Compliance</a:t>
            </a:r>
            <a:r>
              <a:rPr lang="en-IN" dirty="0"/>
              <a:t>: PCI-DSS, ISO 27001, GDPR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Enabled Features</a:t>
            </a:r>
            <a:r>
              <a:rPr lang="en-IN" dirty="0"/>
              <a:t>: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AML Screening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/>
              <a:t>Fraud Detection</a:t>
            </a:r>
          </a:p>
        </p:txBody>
      </p:sp>
    </p:spTree>
    <p:extLst>
      <p:ext uri="{BB962C8B-B14F-4D97-AF65-F5344CB8AC3E}">
        <p14:creationId xmlns:p14="http://schemas.microsoft.com/office/powerpoint/2010/main" val="2659556007"/>
      </p:ext>
    </p:extLst>
  </p:cSld>
  <p:clrMapOvr>
    <a:masterClrMapping/>
  </p:clrMapOvr>
</p:sld>
</file>

<file path=ppt/theme/theme1.xml><?xml version="1.0" encoding="utf-8"?>
<a:theme xmlns:a="http://schemas.openxmlformats.org/drawingml/2006/main" name="DevFest 2023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516</Words>
  <Application>Microsoft Office PowerPoint</Application>
  <PresentationFormat>On-screen Show (16:9)</PresentationFormat>
  <Paragraphs>100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Google Sans Medium</vt:lpstr>
      <vt:lpstr>Google Sans Mono</vt:lpstr>
      <vt:lpstr>Roboto Mono Light</vt:lpstr>
      <vt:lpstr>Arial</vt:lpstr>
      <vt:lpstr>Google Sans</vt:lpstr>
      <vt:lpstr>DevFest 2023</vt:lpstr>
      <vt:lpstr>Code The Cloud:  CCD Edition Hackathon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AJIT KUMAR SINGH</dc:creator>
  <cp:lastModifiedBy>Ajit kumar singh</cp:lastModifiedBy>
  <cp:revision>2</cp:revision>
  <dcterms:modified xsi:type="dcterms:W3CDTF">2025-06-11T01:42:13Z</dcterms:modified>
</cp:coreProperties>
</file>